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0"/>
  </p:notesMasterIdLst>
  <p:sldIdLst>
    <p:sldId id="256" r:id="rId2"/>
    <p:sldId id="319" r:id="rId3"/>
    <p:sldId id="359" r:id="rId4"/>
    <p:sldId id="614" r:id="rId5"/>
    <p:sldId id="503" r:id="rId6"/>
    <p:sldId id="265" r:id="rId7"/>
    <p:sldId id="505" r:id="rId8"/>
    <p:sldId id="266" r:id="rId9"/>
    <p:sldId id="267" r:id="rId10"/>
    <p:sldId id="268" r:id="rId11"/>
    <p:sldId id="609" r:id="rId12"/>
    <p:sldId id="599" r:id="rId13"/>
    <p:sldId id="269" r:id="rId14"/>
    <p:sldId id="600" r:id="rId15"/>
    <p:sldId id="601" r:id="rId16"/>
    <p:sldId id="602" r:id="rId17"/>
    <p:sldId id="612" r:id="rId18"/>
    <p:sldId id="608" r:id="rId19"/>
    <p:sldId id="607" r:id="rId20"/>
    <p:sldId id="610" r:id="rId21"/>
    <p:sldId id="603" r:id="rId22"/>
    <p:sldId id="270" r:id="rId23"/>
    <p:sldId id="271" r:id="rId24"/>
    <p:sldId id="611" r:id="rId25"/>
    <p:sldId id="613" r:id="rId26"/>
    <p:sldId id="346" r:id="rId27"/>
    <p:sldId id="357" r:id="rId28"/>
    <p:sldId id="34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9/18/2023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9/18/2023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5 -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9F126-DBAA-4C41-887B-4CF4A9A5E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1AB25-503A-4104-9634-470FC62B2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start with strings, since they're a data structure we know</a:t>
            </a:r>
          </a:p>
          <a:p>
            <a:pPr lvl="1"/>
            <a:r>
              <a:rPr lang="en-US" b="1" dirty="0"/>
              <a:t>Homogeneous</a:t>
            </a:r>
            <a:r>
              <a:rPr lang="en-US" dirty="0"/>
              <a:t>: all contents are characters</a:t>
            </a:r>
          </a:p>
          <a:p>
            <a:pPr lvl="1"/>
            <a:r>
              <a:rPr lang="en-US" b="1" dirty="0"/>
              <a:t>Sequential</a:t>
            </a:r>
            <a:r>
              <a:rPr lang="en-US" dirty="0"/>
              <a:t>: characters are stored in a particular order</a:t>
            </a:r>
          </a:p>
          <a:p>
            <a:pPr lvl="1"/>
            <a:r>
              <a:rPr lang="en-US" b="1" dirty="0"/>
              <a:t>Immutable</a:t>
            </a:r>
            <a:r>
              <a:rPr lang="en-US" dirty="0"/>
              <a:t>: a string can't be changed</a:t>
            </a:r>
          </a:p>
          <a:p>
            <a:pPr lvl="1"/>
            <a:r>
              <a:rPr lang="en-US" dirty="0"/>
              <a:t>Delimited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</a:p>
          <a:p>
            <a:pPr lvl="1"/>
            <a:r>
              <a:rPr lang="en-US" dirty="0"/>
              <a:t>Indexed by integer position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Negative indexing is allowed</a:t>
            </a:r>
          </a:p>
          <a:p>
            <a:pPr lvl="1"/>
            <a:r>
              <a:rPr lang="en-US" dirty="0"/>
              <a:t>Slicing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[:]</a:t>
            </a:r>
            <a:r>
              <a:rPr lang="en-US" dirty="0"/>
              <a:t> is supported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64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7EED42-9DE9-463A-B303-9F4A6F09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5C7DF-B44D-4ABC-8147-BA1953C53A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61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/>
          </a:bodyPr>
          <a:lstStyle/>
          <a:p>
            <a:r>
              <a:rPr lang="en-US" dirty="0"/>
              <a:t>Python provides a way to make lists of general objects</a:t>
            </a:r>
          </a:p>
          <a:p>
            <a:r>
              <a:rPr lang="en-US" dirty="0"/>
              <a:t>To make a list, you can put a collection of objects inside square brackets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can even be different types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stuff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'Danger!'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3,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1.7]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69E6-8368-40F3-A92F-18FA94BD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BF7D4-165E-4596-AC25-729E184D9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the terminology introduced before, lists are:</a:t>
            </a:r>
          </a:p>
          <a:p>
            <a:pPr lvl="1"/>
            <a:r>
              <a:rPr lang="en-US" b="1" dirty="0"/>
              <a:t>Heterogeneous</a:t>
            </a:r>
            <a:r>
              <a:rPr lang="en-US" dirty="0"/>
              <a:t>: you can put different kinds of data into a list, but Python programmers usually try not to do this, since it's confusing</a:t>
            </a:r>
          </a:p>
          <a:p>
            <a:pPr lvl="1"/>
            <a:r>
              <a:rPr lang="en-US" b="1" dirty="0"/>
              <a:t>Sequential</a:t>
            </a:r>
            <a:r>
              <a:rPr lang="en-US" dirty="0"/>
              <a:t>: items are stored in a particular order</a:t>
            </a:r>
          </a:p>
          <a:p>
            <a:pPr lvl="1"/>
            <a:r>
              <a:rPr lang="en-US" b="1" dirty="0"/>
              <a:t>Mutable</a:t>
            </a:r>
            <a:r>
              <a:rPr lang="en-US" dirty="0"/>
              <a:t>: individual items can be changed, and the size of the list can be changed</a:t>
            </a:r>
          </a:p>
          <a:p>
            <a:pPr lvl="1"/>
            <a:r>
              <a:rPr lang="en-US" dirty="0"/>
              <a:t>Delimited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Indexed by integer position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dirty="0"/>
              <a:t>Negative indexing is allowed</a:t>
            </a:r>
          </a:p>
          <a:p>
            <a:pPr lvl="1"/>
            <a:r>
              <a:rPr lang="en-US" dirty="0"/>
              <a:t>Slicing with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[:]</a:t>
            </a:r>
            <a:r>
              <a:rPr lang="en-US" dirty="0"/>
              <a:t> is supported</a:t>
            </a:r>
          </a:p>
        </p:txBody>
      </p:sp>
    </p:spTree>
    <p:extLst>
      <p:ext uri="{BB962C8B-B14F-4D97-AF65-F5344CB8AC3E}">
        <p14:creationId xmlns:p14="http://schemas.microsoft.com/office/powerpoint/2010/main" val="184228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92209"/>
          </a:xfrm>
        </p:spPr>
        <p:txBody>
          <a:bodyPr>
            <a:normAutofit/>
          </a:bodyPr>
          <a:lstStyle/>
          <a:p>
            <a:r>
              <a:rPr lang="en-US" dirty="0"/>
              <a:t>As with strings, use square brackets and a number to access an element in the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Like strings, elements are numbered from 0 to the length – 1</a:t>
            </a:r>
          </a:p>
          <a:p>
            <a:r>
              <a:rPr lang="en-US" dirty="0"/>
              <a:t>You can use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function to get the length of a list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bleh = days[0]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'Monday'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867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(days)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contains 7</a:t>
            </a:r>
          </a:p>
        </p:txBody>
      </p:sp>
    </p:spTree>
    <p:extLst>
      <p:ext uri="{BB962C8B-B14F-4D97-AF65-F5344CB8AC3E}">
        <p14:creationId xmlns:p14="http://schemas.microsoft.com/office/powerpoint/2010/main" val="107639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elements in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also change the elements in a list using the square bracket notation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one of the bigger differences between strings and general lists</a:t>
            </a:r>
          </a:p>
          <a:p>
            <a:r>
              <a:rPr lang="en-US" dirty="0"/>
              <a:t>You </a:t>
            </a:r>
            <a:r>
              <a:rPr lang="en-US" b="1" dirty="0"/>
              <a:t>cannot</a:t>
            </a:r>
            <a:r>
              <a:rPr lang="en-US" dirty="0"/>
              <a:t> change the characters in a string</a:t>
            </a:r>
          </a:p>
          <a:p>
            <a:r>
              <a:rPr lang="en-US" dirty="0"/>
              <a:t>You have to make a new string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819400"/>
            <a:ext cx="10972800" cy="1524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birds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'Duck'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birds[2]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'Goose'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(birds)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['Duck', 'Duck', 'Goose']</a:t>
            </a:r>
          </a:p>
        </p:txBody>
      </p:sp>
    </p:spTree>
    <p:extLst>
      <p:ext uri="{BB962C8B-B14F-4D97-AF65-F5344CB8AC3E}">
        <p14:creationId xmlns:p14="http://schemas.microsoft.com/office/powerpoint/2010/main" val="25807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Slices on lists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0160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Just like strings, you can use the slice notation to get a copy of part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same shortcuts for string slices still work:</a:t>
            </a:r>
          </a:p>
          <a:p>
            <a:pPr lvl="1"/>
            <a:r>
              <a:rPr lang="en-US" dirty="0"/>
              <a:t>Python assumes 0 if you leave off the first number </a:t>
            </a:r>
          </a:p>
          <a:p>
            <a:pPr lvl="1"/>
            <a:r>
              <a:rPr lang="en-US" dirty="0"/>
              <a:t>It assumes the length if you leave off the last number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6670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days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'Monday'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'Tuesday'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'Wednesday'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'Thursday'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'Friday'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'Saturday'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'Sunday'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weekend = days[5:7]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(weekend)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['Saturday', 'Sunday']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715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weekdays = days[:5]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#Monday through Friday</a:t>
            </a:r>
          </a:p>
        </p:txBody>
      </p:sp>
    </p:spTree>
    <p:extLst>
      <p:ext uri="{BB962C8B-B14F-4D97-AF65-F5344CB8AC3E}">
        <p14:creationId xmlns:p14="http://schemas.microsoft.com/office/powerpoint/2010/main" val="28501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110F7-5C86-4305-B9E7-AC951660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Multiplying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5AE94-8872-4CE0-80F6-A4B8E18F6F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with strings, you can multiply a list by an integer to get a list made up of multiple copies of the list repeated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DB13E1-F49C-4957-BBDF-F33DBCE11164}"/>
              </a:ext>
            </a:extLst>
          </p:cNvPr>
          <p:cNvSpPr/>
          <p:nvPr/>
        </p:nvSpPr>
        <p:spPr>
          <a:xfrm>
            <a:off x="609600" y="31242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greeting = [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'Hello'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greeting * 5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manyGreetings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contains: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['Hello', 'Hello', 'Hello', 'Hello', 'Hello']</a:t>
            </a:r>
          </a:p>
        </p:txBody>
      </p:sp>
    </p:spTree>
    <p:extLst>
      <p:ext uri="{BB962C8B-B14F-4D97-AF65-F5344CB8AC3E}">
        <p14:creationId xmlns:p14="http://schemas.microsoft.com/office/powerpoint/2010/main" val="14970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Empty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an empty string, you can have an empty list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Such a list contains no items and has a length of zero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Why would you want an empty list?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6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191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 =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(length)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#prints 0</a:t>
            </a:r>
          </a:p>
        </p:txBody>
      </p:sp>
    </p:spTree>
    <p:extLst>
      <p:ext uri="{BB962C8B-B14F-4D97-AF65-F5344CB8AC3E}">
        <p14:creationId xmlns:p14="http://schemas.microsoft.com/office/powerpoint/2010/main" val="372145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elements to a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add elements to a list, empty or otherwise</a:t>
            </a:r>
          </a:p>
          <a:p>
            <a:r>
              <a:rPr lang="en-US" dirty="0"/>
              <a:t>One way is by using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append()</a:t>
            </a:r>
            <a:r>
              <a:rPr lang="en-US" dirty="0"/>
              <a:t> method, which adds elements to the end of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other ways to add (and remove) items from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3528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(3)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(8)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(data)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[3, 7, 8]</a:t>
            </a:r>
          </a:p>
        </p:txBody>
      </p:sp>
    </p:spTree>
    <p:extLst>
      <p:ext uri="{BB962C8B-B14F-4D97-AF65-F5344CB8AC3E}">
        <p14:creationId xmlns:p14="http://schemas.microsoft.com/office/powerpoint/2010/main" val="60060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 err="1"/>
              <a:t>Vigenère</a:t>
            </a:r>
            <a:r>
              <a:rPr lang="en-US" dirty="0"/>
              <a:t> cipher</a:t>
            </a:r>
          </a:p>
          <a:p>
            <a:r>
              <a:rPr lang="en-US" dirty="0"/>
              <a:t>Work time for Assignment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02BC6-7DC6-43ED-B3C0-7EB57E1D3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list methods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DD1AD1-E7F7-45E0-8302-182B682D9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7112"/>
              </p:ext>
            </p:extLst>
          </p:nvPr>
        </p:nvGraphicFramePr>
        <p:xfrm>
          <a:off x="609600" y="1774825"/>
          <a:ext cx="10896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5080">
                  <a:extLst>
                    <a:ext uri="{9D8B030D-6E8A-4147-A177-3AD203B41FA5}">
                      <a16:colId xmlns:a16="http://schemas.microsoft.com/office/drawing/2014/main" val="2209513595"/>
                    </a:ext>
                  </a:extLst>
                </a:gridCol>
                <a:gridCol w="3596005">
                  <a:extLst>
                    <a:ext uri="{9D8B030D-6E8A-4147-A177-3AD203B41FA5}">
                      <a16:colId xmlns:a16="http://schemas.microsoft.com/office/drawing/2014/main" val="2730009158"/>
                    </a:ext>
                  </a:extLst>
                </a:gridCol>
                <a:gridCol w="6025515">
                  <a:extLst>
                    <a:ext uri="{9D8B030D-6E8A-4147-A177-3AD203B41FA5}">
                      <a16:colId xmlns:a16="http://schemas.microsoft.com/office/drawing/2014/main" val="1718918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257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list(range(100))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Make a list from the given sequence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61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items.append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 an item to the end of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509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items.insert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(4, 'thing')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Insert an item at a location, moving everything else down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45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last item in the list and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268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items.pop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item at a given location ad return 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120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items.sort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Sort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525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items.reverse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Reverse the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2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items.index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('walnut')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the first location where an item can be found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022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items.count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('apple')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 the occurrences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89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items.remove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('goat')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the first occurrence of an item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426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items.clear</a:t>
                      </a:r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Remove everything from a list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0843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5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split()</a:t>
            </a:r>
            <a:r>
              <a:rPr lang="en-US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20609"/>
          </a:xfrm>
        </p:spPr>
        <p:txBody>
          <a:bodyPr>
            <a:normAutofit/>
          </a:bodyPr>
          <a:lstStyle/>
          <a:p>
            <a:r>
              <a:rPr lang="en-US" dirty="0"/>
              <a:t>Sometimes you get a string that contains a lot of words</a:t>
            </a:r>
          </a:p>
          <a:p>
            <a:r>
              <a:rPr lang="en-US" dirty="0"/>
              <a:t>You'd like to split the string up into a list of those individual words so that you can deal with each</a:t>
            </a:r>
          </a:p>
          <a:p>
            <a:r>
              <a:rPr lang="en-US" dirty="0"/>
              <a:t>Calling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split(' ')</a:t>
            </a:r>
            <a:r>
              <a:rPr lang="en-US" dirty="0"/>
              <a:t> method breaks up a string based on the space character, giving such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5720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sentence =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'I seem to be having tremendous difficulty with my lifestyle.'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 =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sentence.split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 ')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(words[5]) 	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tremendous</a:t>
            </a:r>
          </a:p>
          <a:p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(words) )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10</a:t>
            </a:r>
          </a:p>
        </p:txBody>
      </p:sp>
    </p:spTree>
    <p:extLst>
      <p:ext uri="{BB962C8B-B14F-4D97-AF65-F5344CB8AC3E}">
        <p14:creationId xmlns:p14="http://schemas.microsoft.com/office/powerpoint/2010/main" val="4061583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F336-E870-4F2A-8FC5-8FE0DAB2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 over the contents of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08799-E194-41F8-9261-857ABE71B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Just as with strings, we can use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to iterate over everything in a list</a:t>
            </a:r>
          </a:p>
          <a:p>
            <a:r>
              <a:rPr lang="en-US" dirty="0"/>
              <a:t>Directly: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by using an index: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first version is simpler, but sometimes we need to know the index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658706-319C-451F-B976-4E31948118F6}"/>
              </a:ext>
            </a:extLst>
          </p:cNvPr>
          <p:cNvSpPr/>
          <p:nvPr/>
        </p:nvSpPr>
        <p:spPr>
          <a:xfrm>
            <a:off x="609600" y="30480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item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list: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(item)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87DB80-DCA0-47ED-A95D-CEA7E7E6AC2E}"/>
              </a:ext>
            </a:extLst>
          </p:cNvPr>
          <p:cNvSpPr/>
          <p:nvPr/>
        </p:nvSpPr>
        <p:spPr>
          <a:xfrm>
            <a:off x="609600" y="44958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range(</a:t>
            </a:r>
            <a:r>
              <a:rPr lang="en-US" sz="24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(list)):</a:t>
            </a:r>
          </a:p>
          <a:p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(list[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24608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90E0-9652-44F5-8C28-B4261D4E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Sieve of Eratosthenes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6DEF8-A5B7-49FD-BBB7-0CB8CC38B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Sieve of Eratosthenes is an ancient approach for finding prime numbers</a:t>
            </a:r>
          </a:p>
          <a:p>
            <a:r>
              <a:rPr lang="en-US" dirty="0"/>
              <a:t>Quick reminder: Prime numbers are integers greater than 1 that are divisible only by themselves and 1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Make a list of all the numbers up to some point</a:t>
            </a:r>
          </a:p>
          <a:p>
            <a:pPr lvl="1"/>
            <a:r>
              <a:rPr lang="en-US" dirty="0"/>
              <a:t>For each prime number, eliminate all the numbers that are multiples of it</a:t>
            </a:r>
          </a:p>
          <a:p>
            <a:pPr lvl="1"/>
            <a:r>
              <a:rPr lang="en-US" dirty="0"/>
              <a:t>Working through the list of numbers, each time you find a number that hasn't been eliminated yet, it must be prime</a:t>
            </a:r>
          </a:p>
        </p:txBody>
      </p:sp>
    </p:spTree>
    <p:extLst>
      <p:ext uri="{BB962C8B-B14F-4D97-AF65-F5344CB8AC3E}">
        <p14:creationId xmlns:p14="http://schemas.microsoft.com/office/powerpoint/2010/main" val="386196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90E0-9652-44F5-8C28-B4261D4E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Sieve of Eratosthenes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6DEF8-A5B7-49FD-BBB7-0CB8CC38B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Let's use the Sieve of Eratosthenes to print prime numbers up to some number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r>
              <a:rPr lang="en-US" dirty="0"/>
              <a:t>Algorithm:</a:t>
            </a:r>
          </a:p>
          <a:p>
            <a:pPr lvl="1"/>
            <a:r>
              <a:rPr lang="en-US" dirty="0"/>
              <a:t>Make a list called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/>
              <a:t> of length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 + 1</a:t>
            </a:r>
            <a:r>
              <a:rPr lang="en-US" dirty="0"/>
              <a:t> by multiplying a list containing the value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by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 + 1</a:t>
            </a:r>
          </a:p>
          <a:p>
            <a:pPr lvl="1"/>
            <a:r>
              <a:rPr lang="en-US" dirty="0"/>
              <a:t>Make an empty list 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primes</a:t>
            </a:r>
          </a:p>
          <a:p>
            <a:pPr lvl="1"/>
            <a:r>
              <a:rPr lang="en-US" dirty="0"/>
              <a:t>Loop over every index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/>
              <a:t>, starting at 2</a:t>
            </a:r>
          </a:p>
          <a:p>
            <a:pPr lvl="2"/>
            <a:r>
              <a:rPr lang="en-US" dirty="0"/>
              <a:t>If its value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</a:p>
          <a:p>
            <a:pPr lvl="3"/>
            <a:r>
              <a:rPr lang="en-US" dirty="0"/>
              <a:t>Append the index to the list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primes</a:t>
            </a:r>
          </a:p>
          <a:p>
            <a:pPr lvl="3"/>
            <a:r>
              <a:rPr lang="en-US" dirty="0"/>
              <a:t>Loop from twice the index up to the end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isPrime</a:t>
            </a:r>
            <a:r>
              <a:rPr lang="en-US" dirty="0"/>
              <a:t>, taking steps as big as the index</a:t>
            </a:r>
          </a:p>
          <a:p>
            <a:pPr lvl="4"/>
            <a:r>
              <a:rPr lang="en-US" dirty="0"/>
              <a:t>Mark each element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, since it's a multiple of index</a:t>
            </a:r>
          </a:p>
          <a:p>
            <a:pPr lvl="1"/>
            <a:r>
              <a:rPr lang="en-US" dirty="0"/>
              <a:t>Return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primes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9FB91F-2B71-40E1-BB5B-E85ABD6307E9}"/>
              </a:ext>
            </a:extLst>
          </p:cNvPr>
          <p:cNvSpPr/>
          <p:nvPr/>
        </p:nvSpPr>
        <p:spPr>
          <a:xfrm>
            <a:off x="609600" y="5105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eratosthenes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</p:txBody>
      </p:sp>
    </p:spTree>
    <p:extLst>
      <p:ext uri="{BB962C8B-B14F-4D97-AF65-F5344CB8AC3E}">
        <p14:creationId xmlns:p14="http://schemas.microsoft.com/office/powerpoint/2010/main" val="898767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53C52-CB12-4FF7-928B-FA8CEE6EE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 of Sieve of Eratosthenes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B0332-ACEC-41A0-BB4F-3E8F6FA01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8636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Let's consider only the numbers from 1 to 10 to keep it simple</a:t>
            </a:r>
          </a:p>
          <a:p>
            <a:r>
              <a:rPr lang="en-US" dirty="0"/>
              <a:t>We make a list that includes 0 and 1, just to make the indexes easy to deal with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Starting at index 2, we mark every multiple of 2 (starting at 4)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Then, on the 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 element (3), we mark all the multiples of 3 (starting at 6)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E21BD7-99B6-4AD3-827A-7CB54A5EF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918913"/>
              </p:ext>
            </p:extLst>
          </p:nvPr>
        </p:nvGraphicFramePr>
        <p:xfrm>
          <a:off x="609600" y="2534920"/>
          <a:ext cx="10820392" cy="894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9380887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447790588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879942964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7270229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061785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665788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79528265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23543110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398030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21586572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053743876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08186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8215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FA65E4F-4A46-4D87-8FBC-0DDF67022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401001"/>
              </p:ext>
            </p:extLst>
          </p:nvPr>
        </p:nvGraphicFramePr>
        <p:xfrm>
          <a:off x="609600" y="3810000"/>
          <a:ext cx="10820392" cy="894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9380887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447790588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879942964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7270229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061785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665788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79528265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23543110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398030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21586572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053743876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08186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8215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F7D6105-9D6B-4AAF-8668-4258D2A87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42525"/>
              </p:ext>
            </p:extLst>
          </p:nvPr>
        </p:nvGraphicFramePr>
        <p:xfrm>
          <a:off x="609600" y="5201920"/>
          <a:ext cx="10820392" cy="894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83672">
                  <a:extLst>
                    <a:ext uri="{9D8B030D-6E8A-4147-A177-3AD203B41FA5}">
                      <a16:colId xmlns:a16="http://schemas.microsoft.com/office/drawing/2014/main" val="69380887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447790588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879942964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7270229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061785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26657887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79528265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3235431100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3980302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2215865729"/>
                    </a:ext>
                  </a:extLst>
                </a:gridCol>
                <a:gridCol w="983672">
                  <a:extLst>
                    <a:ext uri="{9D8B030D-6E8A-4147-A177-3AD203B41FA5}">
                      <a16:colId xmlns:a16="http://schemas.microsoft.com/office/drawing/2014/main" val="1053743876"/>
                    </a:ext>
                  </a:extLst>
                </a:gridCol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081865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382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59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Statistics</a:t>
            </a:r>
          </a:p>
          <a:p>
            <a:pPr lvl="1"/>
            <a:r>
              <a:rPr lang="en-US" dirty="0"/>
              <a:t>Mean</a:t>
            </a:r>
          </a:p>
          <a:p>
            <a:pPr lvl="1"/>
            <a:r>
              <a:rPr lang="en-US" dirty="0"/>
              <a:t>Median</a:t>
            </a:r>
          </a:p>
          <a:p>
            <a:pPr lvl="1"/>
            <a:r>
              <a:rPr lang="en-US" dirty="0"/>
              <a:t>Mode</a:t>
            </a:r>
          </a:p>
          <a:p>
            <a:r>
              <a:rPr lang="en-US" dirty="0"/>
              <a:t>Dictionaries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section 4.5 of the textbook</a:t>
            </a:r>
          </a:p>
          <a:p>
            <a:r>
              <a:rPr lang="en-US" dirty="0"/>
              <a:t>Start Assignment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0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7A947-CFE9-4CA4-BCE2-4AF8EE3A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D1B45-2C8A-4019-9F84-82C4853F1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Data</a:t>
            </a:r>
            <a:r>
              <a:rPr lang="en-US" dirty="0"/>
              <a:t> is a collection of items</a:t>
            </a:r>
          </a:p>
          <a:p>
            <a:pPr lvl="1"/>
            <a:r>
              <a:rPr lang="en-US" dirty="0"/>
              <a:t>Often numbers</a:t>
            </a:r>
          </a:p>
          <a:p>
            <a:pPr lvl="1"/>
            <a:r>
              <a:rPr lang="en-US" dirty="0"/>
              <a:t>Collected by observation or measurement</a:t>
            </a:r>
          </a:p>
          <a:p>
            <a:r>
              <a:rPr lang="en-US" dirty="0"/>
              <a:t>In the modern age, companies and businesses can collect millions of data points every day</a:t>
            </a:r>
          </a:p>
          <a:p>
            <a:pPr lvl="1"/>
            <a:r>
              <a:rPr lang="en-US" dirty="0"/>
              <a:t>Weather information</a:t>
            </a:r>
          </a:p>
          <a:p>
            <a:pPr lvl="1"/>
            <a:r>
              <a:rPr lang="en-US" dirty="0"/>
              <a:t>Customer purchases</a:t>
            </a:r>
          </a:p>
          <a:p>
            <a:pPr lvl="1"/>
            <a:r>
              <a:rPr lang="en-US" dirty="0"/>
              <a:t>Online behavior</a:t>
            </a:r>
          </a:p>
          <a:p>
            <a:pPr lvl="1"/>
            <a:r>
              <a:rPr lang="en-US" dirty="0"/>
              <a:t>Sales numbers</a:t>
            </a:r>
          </a:p>
          <a:p>
            <a:r>
              <a:rPr lang="en-US" dirty="0"/>
              <a:t>Fortunately, computers are great at storing and processing huge amounts of data</a:t>
            </a:r>
          </a:p>
        </p:txBody>
      </p:sp>
    </p:spTree>
    <p:extLst>
      <p:ext uri="{BB962C8B-B14F-4D97-AF65-F5344CB8AC3E}">
        <p14:creationId xmlns:p14="http://schemas.microsoft.com/office/powerpoint/2010/main" val="33025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03CDA-895F-4F9B-A77E-F4260E329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Finding the biggest of four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ED684-1F49-480E-9C14-3C43852F7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Assignment 3 included a function to find the biggest of three things</a:t>
            </a:r>
          </a:p>
          <a:p>
            <a:r>
              <a:rPr lang="en-US" dirty="0"/>
              <a:t>What if we wanted the biggest of four things?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code is getting more and more complicated</a:t>
            </a:r>
          </a:p>
          <a:p>
            <a:r>
              <a:rPr lang="en-US" dirty="0"/>
              <a:t>We have to use a different function for different numbers of items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2EA63A3-BBC4-487A-8077-3B3DCC685377}"/>
              </a:ext>
            </a:extLst>
          </p:cNvPr>
          <p:cNvSpPr txBox="1">
            <a:spLocks/>
          </p:cNvSpPr>
          <p:nvPr/>
        </p:nvSpPr>
        <p:spPr>
          <a:xfrm>
            <a:off x="609600" y="3048000"/>
            <a:ext cx="109728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62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biggest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(a, b, c, d):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largest = 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 &gt; largest: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largest = b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 &gt; largest: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largest = c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 &gt; largest: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largest = d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largest</a:t>
            </a:r>
          </a:p>
        </p:txBody>
      </p:sp>
    </p:spTree>
    <p:extLst>
      <p:ext uri="{BB962C8B-B14F-4D97-AF65-F5344CB8AC3E}">
        <p14:creationId xmlns:p14="http://schemas.microsoft.com/office/powerpoint/2010/main" val="134445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9AB2-571C-4ECB-A0B8-E368AC12E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Collections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49481-ED34-4C1E-8648-55A995CBC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avoid the messiness of having a new variable for each piece of data, Python provides </a:t>
            </a:r>
            <a:r>
              <a:rPr lang="en-US" b="1" dirty="0"/>
              <a:t>data structures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Lists</a:t>
            </a:r>
          </a:p>
          <a:p>
            <a:pPr lvl="1"/>
            <a:r>
              <a:rPr lang="en-US" dirty="0"/>
              <a:t>Dictionaries</a:t>
            </a:r>
          </a:p>
          <a:p>
            <a:pPr lvl="1"/>
            <a:r>
              <a:rPr lang="en-US" dirty="0"/>
              <a:t>Tuples</a:t>
            </a:r>
          </a:p>
          <a:p>
            <a:pPr lvl="1"/>
            <a:r>
              <a:rPr lang="en-US" dirty="0"/>
              <a:t>Ranges</a:t>
            </a:r>
          </a:p>
          <a:p>
            <a:r>
              <a:rPr lang="en-US" dirty="0"/>
              <a:t>A single data structure can hold many pieces of data </a:t>
            </a:r>
          </a:p>
          <a:p>
            <a:r>
              <a:rPr lang="en-US" dirty="0"/>
              <a:t>These data structures all allow iteration</a:t>
            </a:r>
          </a:p>
          <a:p>
            <a:pPr lvl="1"/>
            <a:r>
              <a:rPr lang="en-US" dirty="0"/>
              <a:t>Visiting each item of data inside them</a:t>
            </a:r>
          </a:p>
        </p:txBody>
      </p:sp>
    </p:spTree>
    <p:extLst>
      <p:ext uri="{BB962C8B-B14F-4D97-AF65-F5344CB8AC3E}">
        <p14:creationId xmlns:p14="http://schemas.microsoft.com/office/powerpoint/2010/main" val="416477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E8565-74F9-4948-9F61-1C7B55307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5BF02-4B3F-448E-A9AE-488EF922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structures have different ways to </a:t>
            </a:r>
            <a:r>
              <a:rPr lang="en-US" b="1" dirty="0"/>
              <a:t>index</a:t>
            </a:r>
            <a:r>
              <a:rPr lang="en-US" dirty="0"/>
              <a:t> into them, meaning getting the contents inside</a:t>
            </a:r>
          </a:p>
          <a:p>
            <a:r>
              <a:rPr lang="en-US" dirty="0"/>
              <a:t>Data structures use different delimiters to mark their contents: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''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""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3D18A5-601A-4E78-BFF5-4C66FCBB7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33443"/>
              </p:ext>
            </p:extLst>
          </p:nvPr>
        </p:nvGraphicFramePr>
        <p:xfrm>
          <a:off x="381000" y="1612258"/>
          <a:ext cx="11430002" cy="2969286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87680">
                  <a:extLst>
                    <a:ext uri="{9D8B030D-6E8A-4147-A177-3AD203B41FA5}">
                      <a16:colId xmlns:a16="http://schemas.microsoft.com/office/drawing/2014/main" val="3984021191"/>
                    </a:ext>
                  </a:extLst>
                </a:gridCol>
                <a:gridCol w="4871161">
                  <a:extLst>
                    <a:ext uri="{9D8B030D-6E8A-4147-A177-3AD203B41FA5}">
                      <a16:colId xmlns:a16="http://schemas.microsoft.com/office/drawing/2014/main" val="3585790870"/>
                    </a:ext>
                  </a:extLst>
                </a:gridCol>
                <a:gridCol w="4871161">
                  <a:extLst>
                    <a:ext uri="{9D8B030D-6E8A-4147-A177-3AD203B41FA5}">
                      <a16:colId xmlns:a16="http://schemas.microsoft.com/office/drawing/2014/main" val="745605202"/>
                    </a:ext>
                  </a:extLst>
                </a:gridCol>
              </a:tblGrid>
              <a:tr h="890283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Contents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Homogeneous</a:t>
                      </a:r>
                      <a:r>
                        <a:rPr lang="en-US" sz="2400" dirty="0"/>
                        <a:t> data structures hold items that are all the same kind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Heterogeneous</a:t>
                      </a:r>
                      <a:r>
                        <a:rPr lang="en-US" sz="2400" dirty="0"/>
                        <a:t> data structures can hold different kinds of data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0636156"/>
                  </a:ext>
                </a:extLst>
              </a:tr>
              <a:tr h="1157368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Ordering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Ordered</a:t>
                      </a:r>
                      <a:r>
                        <a:rPr lang="en-US" sz="2400" dirty="0"/>
                        <a:t> (or sequential) data structures hold items in a particular order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Unordered</a:t>
                      </a:r>
                      <a:r>
                        <a:rPr lang="en-US" sz="2400" dirty="0"/>
                        <a:t> (or non-sequential) data structures make no guarantees about the order of items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0802322"/>
                  </a:ext>
                </a:extLst>
              </a:tr>
              <a:tr h="890283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Mutability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Mutable</a:t>
                      </a:r>
                      <a:r>
                        <a:rPr lang="en-US" sz="2400" dirty="0"/>
                        <a:t> data structures can have their contents changed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/>
                        <a:t>Immutable</a:t>
                      </a:r>
                      <a:r>
                        <a:rPr lang="en-US" sz="2400" dirty="0"/>
                        <a:t> data structures cannot be changed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3185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9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3541</TotalTime>
  <Words>1641</Words>
  <Application>Microsoft Office PowerPoint</Application>
  <PresentationFormat>Widescreen</PresentationFormat>
  <Paragraphs>337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4</vt:lpstr>
      <vt:lpstr>Data</vt:lpstr>
      <vt:lpstr>Managing data</vt:lpstr>
      <vt:lpstr>Example: Finding the biggest of four things</vt:lpstr>
      <vt:lpstr>Collections</vt:lpstr>
      <vt:lpstr>Terminology</vt:lpstr>
      <vt:lpstr>Strings</vt:lpstr>
      <vt:lpstr>Lists</vt:lpstr>
      <vt:lpstr>Lists</vt:lpstr>
      <vt:lpstr>Lists</vt:lpstr>
      <vt:lpstr>Accessing an element</vt:lpstr>
      <vt:lpstr>Changing elements in a list</vt:lpstr>
      <vt:lpstr>Slices on lists </vt:lpstr>
      <vt:lpstr>Multiplying a list</vt:lpstr>
      <vt:lpstr>Empty list</vt:lpstr>
      <vt:lpstr>Adding elements to a list</vt:lpstr>
      <vt:lpstr>Useful list methods</vt:lpstr>
      <vt:lpstr>split() method</vt:lpstr>
      <vt:lpstr>Looping over the contents of lists</vt:lpstr>
      <vt:lpstr>Sieve of Eratosthenes</vt:lpstr>
      <vt:lpstr>Sieve of Eratosthenes</vt:lpstr>
      <vt:lpstr>Visualization of Sieve of Eratosthenes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394</cp:revision>
  <dcterms:created xsi:type="dcterms:W3CDTF">2009-01-11T21:03:04Z</dcterms:created>
  <dcterms:modified xsi:type="dcterms:W3CDTF">2023-09-18T19:54:08Z</dcterms:modified>
</cp:coreProperties>
</file>